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22" r:id="rId5"/>
    <p:sldId id="321" r:id="rId6"/>
    <p:sldId id="320" r:id="rId7"/>
    <p:sldId id="323" r:id="rId8"/>
    <p:sldId id="318" r:id="rId9"/>
    <p:sldId id="317" r:id="rId10"/>
    <p:sldId id="315" r:id="rId11"/>
    <p:sldId id="314" r:id="rId12"/>
    <p:sldId id="313" r:id="rId13"/>
    <p:sldId id="312" r:id="rId14"/>
    <p:sldId id="325" r:id="rId15"/>
    <p:sldId id="324" r:id="rId16"/>
    <p:sldId id="311" r:id="rId17"/>
    <p:sldId id="326" r:id="rId18"/>
    <p:sldId id="31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19A4E-0DEA-F1CF-C3AA-1DD0FC0087BC}" v="21" dt="2025-05-03T12:56:26.069"/>
    <p1510:client id="{2BF53301-2705-2CD5-B58B-7BEA4109DFAE}" v="161" dt="2025-05-03T11:04:24.693"/>
    <p1510:client id="{8BCA9616-1AD4-FCED-BC2E-0873CAC0A438}" v="17" dt="2025-05-03T10:55:06.958"/>
    <p1510:client id="{F09EBCCB-2A5A-2DE1-7F22-52C6525B9493}" v="1473" dt="2025-05-03T12:50:45.157"/>
  </p1510:revLst>
</p1510:revInfo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>
        <p:scale>
          <a:sx n="60" d="100"/>
          <a:sy n="60" d="100"/>
        </p:scale>
        <p:origin x="706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07BA9-4F07-D539-0F60-F624ABA70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6BE1B-69FB-E5C9-BAF0-71EC9ABD5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9E509-5263-0C28-7F1E-87DF93972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6DEA-4F25-731C-36BF-94543B8D3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36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2BC8-13B7-5816-62C5-73C1F0D8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9C2D66-70F5-951D-B1D0-815541880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CC1DA-662C-1F7F-B927-7765C226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CD70E-065C-439A-3682-0A23083F3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74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08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5B424-E979-1A94-2573-31A212377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BE938-5928-BCBA-8F7A-A335F4309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37456-9FA8-AB78-7CF0-FF7CA0724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9ACDE-E5BE-14B4-1181-1537AF840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1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5" y="690511"/>
            <a:ext cx="5543961" cy="5779613"/>
          </a:xfrm>
        </p:spPr>
        <p:txBody>
          <a:bodyPr/>
          <a:lstStyle/>
          <a:p>
            <a:r>
              <a:rPr lang="en-US"/>
              <a:t>Hand Gesture</a:t>
            </a:r>
            <a:br>
              <a:rPr lang="en-US"/>
            </a:br>
            <a:r>
              <a:rPr lang="en-US"/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FCC8-C04D-0071-3B14-4AF828E00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/>
          <a:lstStyle/>
          <a:p>
            <a:r>
              <a:rPr lang="en-US" dirty="0"/>
              <a:t>App (Flutter)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E1748-5A63-CCAD-65B2-FB5DB78846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4949" y="3263695"/>
            <a:ext cx="4174902" cy="578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2. Image Processing (Base64)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118A24-4E50-F77D-EF17-46A29F012C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24949" y="4603648"/>
            <a:ext cx="3259707" cy="578146"/>
          </a:xfrm>
        </p:spPr>
        <p:txBody>
          <a:bodyPr>
            <a:noAutofit/>
          </a:bodyPr>
          <a:lstStyle/>
          <a:p>
            <a:r>
              <a:rPr lang="en-US" sz="2400" b="1" dirty="0"/>
              <a:t>3.Send &amp; receive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6A759-37B6-1E14-BD05-D652BEECEA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D3E81-E65A-55A1-8249-DCAF93305045}"/>
              </a:ext>
            </a:extLst>
          </p:cNvPr>
          <p:cNvSpPr txBox="1"/>
          <p:nvPr/>
        </p:nvSpPr>
        <p:spPr>
          <a:xfrm>
            <a:off x="1124949" y="1850675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Why Web Sockets </a:t>
            </a:r>
          </a:p>
        </p:txBody>
      </p:sp>
      <p:pic>
        <p:nvPicPr>
          <p:cNvPr id="11" name="Picture 10" descr="Cloud storage graphic">
            <a:extLst>
              <a:ext uri="{FF2B5EF4-FFF2-40B4-BE49-F238E27FC236}">
                <a16:creationId xmlns:a16="http://schemas.microsoft.com/office/drawing/2014/main" id="{18F8DE84-3BB8-2425-3B7E-43CDB2F0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387" r="8547"/>
          <a:stretch/>
        </p:blipFill>
        <p:spPr>
          <a:xfrm>
            <a:off x="5503874" y="0"/>
            <a:ext cx="4876005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13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0D33C-CEE9-348C-0DD1-8340F14C3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A24C60-BE89-D482-E387-B39230AA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159723"/>
            <a:ext cx="9808773" cy="1427585"/>
          </a:xfrm>
        </p:spPr>
        <p:txBody>
          <a:bodyPr/>
          <a:lstStyle/>
          <a:p>
            <a:r>
              <a:rPr lang="en-US" dirty="0"/>
              <a:t>Ai Model</a:t>
            </a:r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5B6AAA-DE64-130D-5484-610A574417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516BC-8515-031C-5E7E-C530B4D24F80}"/>
              </a:ext>
            </a:extLst>
          </p:cNvPr>
          <p:cNvSpPr txBox="1"/>
          <p:nvPr/>
        </p:nvSpPr>
        <p:spPr>
          <a:xfrm>
            <a:off x="1361454" y="1533833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What the AI Model Does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5E931-328E-77DF-EC60-0C27A7FCEEC9}"/>
              </a:ext>
            </a:extLst>
          </p:cNvPr>
          <p:cNvSpPr txBox="1"/>
          <p:nvPr/>
        </p:nvSpPr>
        <p:spPr>
          <a:xfrm>
            <a:off x="1741728" y="2157949"/>
            <a:ext cx="65928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AI model is the “brain” of our system.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looks at the user's hand signs and understands what letter they mean.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works on a server, so the app stays fast and small.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helps deaf and mute people turn signs into ASL letters in real time.</a:t>
            </a:r>
          </a:p>
        </p:txBody>
      </p:sp>
    </p:spTree>
    <p:extLst>
      <p:ext uri="{BB962C8B-B14F-4D97-AF65-F5344CB8AC3E}">
        <p14:creationId xmlns:p14="http://schemas.microsoft.com/office/powerpoint/2010/main" val="427676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65350-D73A-57BC-C1F5-36A637CA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A05D2C-EBEF-1455-6762-F97A93FF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942" y="-115255"/>
            <a:ext cx="11535507" cy="1427585"/>
          </a:xfrm>
        </p:spPr>
        <p:txBody>
          <a:bodyPr>
            <a:normAutofit/>
          </a:bodyPr>
          <a:lstStyle/>
          <a:p>
            <a:r>
              <a:rPr lang="en-US" sz="2800" dirty="0"/>
              <a:t>This is a Prototype for the Ai model using laptop camera </a:t>
            </a:r>
            <a:endParaRPr lang="en-Z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4BC7C7-2069-1B90-020D-FA829E1EBF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Recording 2025-05-03 180939">
            <a:hlinkClick r:id="" action="ppaction://media"/>
            <a:extLst>
              <a:ext uri="{FF2B5EF4-FFF2-40B4-BE49-F238E27FC236}">
                <a16:creationId xmlns:a16="http://schemas.microsoft.com/office/drawing/2014/main" id="{FEE2149B-7361-9ADD-3845-980998F672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95400" y="822959"/>
            <a:ext cx="14076849" cy="75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6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7BF639-9897-7AC5-9AE9-B87BE1DE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159723"/>
            <a:ext cx="9808773" cy="1427585"/>
          </a:xfrm>
        </p:spPr>
        <p:txBody>
          <a:bodyPr/>
          <a:lstStyle/>
          <a:p>
            <a:r>
              <a:rPr lang="en-US" dirty="0"/>
              <a:t>Ai Model</a:t>
            </a:r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4EDC2-BFBF-920F-CB70-9AF7324660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3F5DC-0AD6-4403-9495-4151226BC131}"/>
              </a:ext>
            </a:extLst>
          </p:cNvPr>
          <p:cNvSpPr txBox="1"/>
          <p:nvPr/>
        </p:nvSpPr>
        <p:spPr>
          <a:xfrm>
            <a:off x="1361454" y="1533833"/>
            <a:ext cx="431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How We Built the AI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B6425-0223-CD05-B9D8-81B5662EDB7E}"/>
              </a:ext>
            </a:extLst>
          </p:cNvPr>
          <p:cNvSpPr txBox="1"/>
          <p:nvPr/>
        </p:nvSpPr>
        <p:spPr>
          <a:xfrm>
            <a:off x="1381120" y="2333607"/>
            <a:ext cx="53674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We collected hand sign images for ASL letters, Arabic letters, and numbers.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We trained the model using Random Forest, a smart algorithm that makes accurate decisions.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After training, we uploaded the models to the server.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3A622-A8FF-AF09-DC6A-126C18D96F1E}"/>
              </a:ext>
            </a:extLst>
          </p:cNvPr>
          <p:cNvSpPr txBox="1"/>
          <p:nvPr/>
        </p:nvSpPr>
        <p:spPr>
          <a:xfrm>
            <a:off x="7070500" y="2333607"/>
            <a:ext cx="48424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app sends a hand image to the server, and the AI replies with the correct letter, number, or Arabic letter.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These models are ready for use or future updates.</a:t>
            </a:r>
          </a:p>
        </p:txBody>
      </p:sp>
    </p:spTree>
    <p:extLst>
      <p:ext uri="{BB962C8B-B14F-4D97-AF65-F5344CB8AC3E}">
        <p14:creationId xmlns:p14="http://schemas.microsoft.com/office/powerpoint/2010/main" val="166902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2BF55-7225-4C41-CABB-1FFFB6AFC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05F94-F02A-2D12-7DB7-743840062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159723"/>
            <a:ext cx="9808773" cy="1427585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DCC296-BFEA-01CF-0FE4-1522645091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EDDDB-91AD-1F3F-4429-D4802BC66020}"/>
              </a:ext>
            </a:extLst>
          </p:cNvPr>
          <p:cNvSpPr txBox="1"/>
          <p:nvPr/>
        </p:nvSpPr>
        <p:spPr>
          <a:xfrm>
            <a:off x="1002108" y="1543214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EDF15-F812-D86F-66FB-4D9F64EF4D6C}"/>
              </a:ext>
            </a:extLst>
          </p:cNvPr>
          <p:cNvSpPr txBox="1"/>
          <p:nvPr/>
        </p:nvSpPr>
        <p:spPr>
          <a:xfrm>
            <a:off x="1279811" y="2004879"/>
            <a:ext cx="6327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Upgrade to deep learning models (e.g., CNNs) for higher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Enable full-word recognition using continuous gesture 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AF127-EBFE-9B5C-3FBD-B541DBF6682A}"/>
              </a:ext>
            </a:extLst>
          </p:cNvPr>
          <p:cNvSpPr txBox="1"/>
          <p:nvPr/>
        </p:nvSpPr>
        <p:spPr>
          <a:xfrm>
            <a:off x="7607181" y="1587308"/>
            <a:ext cx="311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Educational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19304-1985-9B9A-9074-A64300C3F57B}"/>
              </a:ext>
            </a:extLst>
          </p:cNvPr>
          <p:cNvSpPr txBox="1"/>
          <p:nvPr/>
        </p:nvSpPr>
        <p:spPr>
          <a:xfrm>
            <a:off x="7764498" y="2120794"/>
            <a:ext cx="4024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 a visual dictionary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Elderly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learners</a:t>
            </a:r>
          </a:p>
          <a:p>
            <a:r>
              <a:rPr lang="en-US" dirty="0"/>
              <a:t>Include animations aids to support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CC7EB-79EB-CE39-FA32-44CCB889B613}"/>
              </a:ext>
            </a:extLst>
          </p:cNvPr>
          <p:cNvSpPr txBox="1"/>
          <p:nvPr/>
        </p:nvSpPr>
        <p:spPr>
          <a:xfrm>
            <a:off x="1002108" y="4130609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Strategic Partnerships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6DB3D-A21C-F07D-1CD7-01A8932D3D42}"/>
              </a:ext>
            </a:extLst>
          </p:cNvPr>
          <p:cNvSpPr txBox="1"/>
          <p:nvPr/>
        </p:nvSpPr>
        <p:spPr>
          <a:xfrm>
            <a:off x="1197701" y="4779012"/>
            <a:ext cx="52357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Collaborate with key organizations in Egypt: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Ministry of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Associations for the Deaf and Mute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inclusion in schools and awareness programs</a:t>
            </a:r>
          </a:p>
        </p:txBody>
      </p:sp>
      <p:pic>
        <p:nvPicPr>
          <p:cNvPr id="11" name="Picture 10" descr="A white circle with gold text and a symbol&#10;&#10;AI-generated content may be incorrect.">
            <a:extLst>
              <a:ext uri="{FF2B5EF4-FFF2-40B4-BE49-F238E27FC236}">
                <a16:creationId xmlns:a16="http://schemas.microsoft.com/office/drawing/2014/main" id="{ED66D82C-0EAD-4114-1C14-17C63722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86" y="4477357"/>
            <a:ext cx="1955879" cy="1955879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FDA2FF2-ADAD-4F17-951D-B44D43D7DD0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916" r="74450" b="1"/>
          <a:stretch/>
        </p:blipFill>
        <p:spPr>
          <a:xfrm>
            <a:off x="9323237" y="4465294"/>
            <a:ext cx="1774200" cy="18218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8825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/>
          <a:lstStyle/>
          <a:p>
            <a:r>
              <a:rPr lang="en-US"/>
              <a:t>Thank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ECFE66-A9E7-A365-967B-2FD670CB3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2285" y="2988856"/>
            <a:ext cx="3433835" cy="161655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latin typeface="Georgia"/>
              </a:rPr>
              <a:t>DATA DIVERS</a:t>
            </a:r>
          </a:p>
          <a:p>
            <a:pPr algn="ctr"/>
            <a:r>
              <a:rPr lang="en-US" dirty="0">
                <a:latin typeface="Georgia"/>
              </a:rPr>
              <a:t>Ahmed Mohamed Ibrahim       Doha Ayman Youssef        Rana Ahmed Hussein Abdelrahman Ezzat Mahmoud Hossam Aldin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3" y="737115"/>
            <a:ext cx="4640418" cy="5407091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04E6-CD61-B962-4287-DEC1993C32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8461" y="563652"/>
            <a:ext cx="4635565" cy="6032797"/>
          </a:xfrm>
        </p:spPr>
        <p:txBody>
          <a:bodyPr/>
          <a:lstStyle/>
          <a:p>
            <a:r>
              <a:rPr lang="en-US" dirty="0"/>
              <a:t>The problem &amp; solution</a:t>
            </a:r>
          </a:p>
          <a:p>
            <a:r>
              <a:rPr lang="en-US" dirty="0"/>
              <a:t>Financial &amp; impact Analysis</a:t>
            </a:r>
          </a:p>
          <a:p>
            <a:r>
              <a:rPr lang="en-US" dirty="0"/>
              <a:t>Technical view (Server, App, Ai Model)</a:t>
            </a:r>
          </a:p>
          <a:p>
            <a:r>
              <a:rPr lang="en-US" dirty="0"/>
              <a:t>Future plans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E47E-D228-15EB-5886-33E9AA18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25" y="256099"/>
            <a:ext cx="5173781" cy="734824"/>
          </a:xfrm>
        </p:spPr>
        <p:txBody>
          <a:bodyPr>
            <a:normAutofit/>
          </a:bodyPr>
          <a:lstStyle/>
          <a:p>
            <a:r>
              <a:rPr lang="en-US" sz="4000" b="1"/>
              <a:t>The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4AFD9-E235-86C4-97C2-8A5493DF7589}"/>
              </a:ext>
            </a:extLst>
          </p:cNvPr>
          <p:cNvSpPr txBox="1"/>
          <p:nvPr/>
        </p:nvSpPr>
        <p:spPr>
          <a:xfrm>
            <a:off x="1523155" y="2055409"/>
            <a:ext cx="35299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 b="1"/>
              <a:t>Number of deaf &amp; mute in the world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52A55-18CB-E979-B7EE-4FB6FF4D26DF}"/>
              </a:ext>
            </a:extLst>
          </p:cNvPr>
          <p:cNvSpPr txBox="1"/>
          <p:nvPr/>
        </p:nvSpPr>
        <p:spPr>
          <a:xfrm>
            <a:off x="1522749" y="3189219"/>
            <a:ext cx="416807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2. </a:t>
            </a:r>
            <a:r>
              <a:rPr lang="en-US" sz="2000" b="1"/>
              <a:t>Deaf &amp; mute communication                                                                                                                     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4C741-C33E-FF8A-864F-489A58B7949A}"/>
              </a:ext>
            </a:extLst>
          </p:cNvPr>
          <p:cNvSpPr txBox="1"/>
          <p:nvPr/>
        </p:nvSpPr>
        <p:spPr>
          <a:xfrm>
            <a:off x="1521710" y="4306627"/>
            <a:ext cx="325739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3. Lack of sign language                                                                                                                                         awareness </a:t>
            </a:r>
          </a:p>
        </p:txBody>
      </p:sp>
      <p:pic>
        <p:nvPicPr>
          <p:cNvPr id="10" name="Picture 9" descr="A person sitting at a desk with her fingers up&#10;&#10;AI-generated content may be incorrect.">
            <a:extLst>
              <a:ext uri="{FF2B5EF4-FFF2-40B4-BE49-F238E27FC236}">
                <a16:creationId xmlns:a16="http://schemas.microsoft.com/office/drawing/2014/main" id="{F83D5FC3-8C64-3C5B-58E6-BEEB7D05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41" t="18" r="35175" b="-18"/>
          <a:stretch/>
        </p:blipFill>
        <p:spPr>
          <a:xfrm>
            <a:off x="5912243" y="1214"/>
            <a:ext cx="5152156" cy="68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1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B7641-73A0-56A6-B89B-7C515DC78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2C617-02F5-72AA-1111-98D51823C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25" y="256099"/>
            <a:ext cx="5173781" cy="734824"/>
          </a:xfrm>
        </p:spPr>
        <p:txBody>
          <a:bodyPr>
            <a:normAutofit/>
          </a:bodyPr>
          <a:lstStyle/>
          <a:p>
            <a:r>
              <a:rPr lang="en-US" sz="4000" b="1"/>
              <a:t>The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A572A-A75C-6E98-6FD3-A0FC870C0769}"/>
              </a:ext>
            </a:extLst>
          </p:cNvPr>
          <p:cNvSpPr txBox="1"/>
          <p:nvPr/>
        </p:nvSpPr>
        <p:spPr>
          <a:xfrm>
            <a:off x="1523155" y="2055409"/>
            <a:ext cx="35299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 b="1"/>
              <a:t>Sign language schools and dictionary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0B096-D8BD-E49C-F729-1C92F7FB7DAA}"/>
              </a:ext>
            </a:extLst>
          </p:cNvPr>
          <p:cNvSpPr txBox="1"/>
          <p:nvPr/>
        </p:nvSpPr>
        <p:spPr>
          <a:xfrm>
            <a:off x="6887229" y="2053839"/>
            <a:ext cx="41680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2.  Ex. Solutions </a:t>
            </a:r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77552-4A79-99F1-2F2C-F327D580031D}"/>
              </a:ext>
            </a:extLst>
          </p:cNvPr>
          <p:cNvSpPr txBox="1"/>
          <p:nvPr/>
        </p:nvSpPr>
        <p:spPr>
          <a:xfrm>
            <a:off x="6886190" y="4283767"/>
            <a:ext cx="325739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4. Our Solution for this                                                                                                                      problem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5890D-CDD7-FF80-BDDE-88A43179BFD8}"/>
              </a:ext>
            </a:extLst>
          </p:cNvPr>
          <p:cNvSpPr txBox="1"/>
          <p:nvPr/>
        </p:nvSpPr>
        <p:spPr>
          <a:xfrm>
            <a:off x="1520829" y="4283861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3. Problems in Ex.                                                                                            Solution</a:t>
            </a:r>
          </a:p>
        </p:txBody>
      </p:sp>
    </p:spTree>
    <p:extLst>
      <p:ext uri="{BB962C8B-B14F-4D97-AF65-F5344CB8AC3E}">
        <p14:creationId xmlns:p14="http://schemas.microsoft.com/office/powerpoint/2010/main" val="317258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BC60-AA38-5DEF-3160-0CAA68F3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254" y="503852"/>
            <a:ext cx="7800139" cy="11240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4000" b="1" dirty="0">
                <a:latin typeface="Univers Light"/>
              </a:rPr>
              <a:t>Financial &amp; Stakeholders Analysis</a:t>
            </a:r>
            <a:endParaRPr lang="en-US" sz="4000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E570-1B5E-FFD1-485D-D77E4E6FE7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65178" y="1631698"/>
            <a:ext cx="9295678" cy="4751364"/>
          </a:xfrm>
        </p:spPr>
        <p:txBody>
          <a:bodyPr vert="horz" lIns="0" tIns="0" rIns="0" bIns="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 Stakeholders &amp; Roles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Deaf/Mute Users</a:t>
            </a:r>
            <a:r>
              <a:rPr lang="en-US" dirty="0">
                <a:ea typeface="+mn-lt"/>
                <a:cs typeface="+mn-lt"/>
              </a:rPr>
              <a:t>: Primary beneficiaries who need accessibility tools.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Educators/Schools</a:t>
            </a:r>
            <a:r>
              <a:rPr lang="en-US" dirty="0">
                <a:ea typeface="+mn-lt"/>
                <a:cs typeface="+mn-lt"/>
              </a:rPr>
              <a:t>: Use in special education to support learning and inclusion.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NGOs &amp; Foundations</a:t>
            </a:r>
            <a:r>
              <a:rPr lang="en-US" dirty="0">
                <a:ea typeface="+mn-lt"/>
                <a:cs typeface="+mn-lt"/>
              </a:rPr>
              <a:t>: Provide funding and help with broader distribution.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Tech Partners</a:t>
            </a:r>
            <a:r>
              <a:rPr lang="en-US" dirty="0">
                <a:ea typeface="+mn-lt"/>
                <a:cs typeface="+mn-lt"/>
              </a:rPr>
              <a:t>: Handle deployment, cloud services, and technical support.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    Financial Model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Freemium model — Free for personal use, paid for institutions (schools).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      Market Size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~70 million people globally use sign language.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      ROI &amp; Impact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Low development cost and high scalability via app stores.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Can improve communication for thousands daily — especially in schools and public offices.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C964F-E2D5-D8E7-C513-C47A7E409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5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1384-8C2A-AC46-D296-2DF95CBF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031" y="3430369"/>
            <a:ext cx="5368679" cy="92132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>
                <a:latin typeface="Tisa Offc Serif Pro"/>
              </a:rPr>
              <a:t>Technical view</a:t>
            </a:r>
            <a:br>
              <a:rPr lang="en-US" b="1">
                <a:latin typeface="Tisa Offc Serif Pro"/>
              </a:rPr>
            </a:br>
            <a:r>
              <a:rPr lang="en-US" sz="3600">
                <a:latin typeface="Tisa Offc Serif Pro"/>
              </a:rPr>
              <a:t> </a:t>
            </a:r>
            <a:br>
              <a:rPr lang="en-US" sz="3600">
                <a:latin typeface="Tisa Offc Serif Pro"/>
              </a:rPr>
            </a:br>
            <a:r>
              <a:rPr lang="en-US" sz="3600">
                <a:latin typeface="Tisa Offc Serif Pro"/>
              </a:rPr>
              <a:t>(Server, App, Ai Model)</a:t>
            </a:r>
          </a:p>
        </p:txBody>
      </p:sp>
    </p:spTree>
    <p:extLst>
      <p:ext uri="{BB962C8B-B14F-4D97-AF65-F5344CB8AC3E}">
        <p14:creationId xmlns:p14="http://schemas.microsoft.com/office/powerpoint/2010/main" val="401133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C15354-374E-4710-792F-592E588B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/>
          <a:lstStyle/>
          <a:p>
            <a:r>
              <a:rPr lang="en-US" dirty="0"/>
              <a:t>Server (Fast API)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D951B-D6C0-AB0A-0FFD-23670BE643E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68815" y="2057401"/>
            <a:ext cx="3722912" cy="4119463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Server Responsibilities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Handles communication between frontend and AI model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Receives image frames or video from the app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Forwards frames to the AI model Sends back predicted text to frontend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Maintains real-time, low-latency communication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CE9E18-F4C2-3B3A-348B-BE5512664CA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84785" y="2057401"/>
            <a:ext cx="6085857" cy="4009102"/>
          </a:xfrm>
        </p:spPr>
        <p:txBody>
          <a:bodyPr/>
          <a:lstStyle/>
          <a:p>
            <a:r>
              <a:rPr lang="en-US" sz="2400" b="1" dirty="0"/>
              <a:t>Technology Stack</a:t>
            </a:r>
          </a:p>
          <a:p>
            <a:r>
              <a:rPr lang="en-US" b="1" dirty="0"/>
              <a:t>Component</a:t>
            </a:r>
            <a:r>
              <a:rPr lang="en-US" dirty="0"/>
              <a:t>	        </a:t>
            </a:r>
            <a:r>
              <a:rPr lang="en-US" b="1" dirty="0"/>
              <a:t>Tool</a:t>
            </a:r>
          </a:p>
          <a:p>
            <a:r>
              <a:rPr lang="en-US" b="1" dirty="0"/>
              <a:t>Language</a:t>
            </a:r>
            <a:r>
              <a:rPr lang="en-US" dirty="0"/>
              <a:t>	        Python</a:t>
            </a:r>
          </a:p>
          <a:p>
            <a:r>
              <a:rPr lang="en-US" b="1" dirty="0"/>
              <a:t>Framework</a:t>
            </a:r>
            <a:r>
              <a:rPr lang="en-US" dirty="0"/>
              <a:t>	        </a:t>
            </a:r>
            <a:r>
              <a:rPr lang="en-US" dirty="0" err="1"/>
              <a:t>FastAPI</a:t>
            </a:r>
            <a:endParaRPr lang="en-US" dirty="0"/>
          </a:p>
          <a:p>
            <a:r>
              <a:rPr lang="en-US" b="1" dirty="0"/>
              <a:t>Communication</a:t>
            </a:r>
            <a:r>
              <a:rPr lang="en-US" dirty="0"/>
              <a:t>         </a:t>
            </a:r>
            <a:r>
              <a:rPr lang="en-US" dirty="0" err="1"/>
              <a:t>WebSockets</a:t>
            </a:r>
            <a:endParaRPr lang="en-US" dirty="0"/>
          </a:p>
          <a:p>
            <a:r>
              <a:rPr lang="en-US" b="1" dirty="0"/>
              <a:t>Image Processing     </a:t>
            </a:r>
            <a:r>
              <a:rPr lang="en-US" dirty="0"/>
              <a:t>OpenCV</a:t>
            </a:r>
          </a:p>
          <a:p>
            <a:r>
              <a:rPr lang="en-US" b="1" dirty="0"/>
              <a:t>Data Transfer</a:t>
            </a:r>
            <a:r>
              <a:rPr lang="en-US" dirty="0"/>
              <a:t>	        base64 (image)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6543-DA8C-CEE2-0E13-19DE61C134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1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EF1C1-5933-D909-38D2-D22F630A8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44858"/>
            <a:ext cx="9808773" cy="1427585"/>
          </a:xfrm>
        </p:spPr>
        <p:txBody>
          <a:bodyPr/>
          <a:lstStyle/>
          <a:p>
            <a:r>
              <a:rPr lang="en-US" dirty="0"/>
              <a:t>Server (Fast API)</a:t>
            </a:r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D94129-1999-7159-E6E3-7D6C478655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ACBDA-C1A7-5E63-A8C6-E7E2EDE81D8B}"/>
              </a:ext>
            </a:extLst>
          </p:cNvPr>
          <p:cNvSpPr txBox="1"/>
          <p:nvPr/>
        </p:nvSpPr>
        <p:spPr>
          <a:xfrm>
            <a:off x="1381119" y="1931788"/>
            <a:ext cx="98087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&amp; Solutions</a:t>
            </a:r>
            <a:endParaRPr lang="ar-EG" sz="2400" b="1" dirty="0"/>
          </a:p>
          <a:p>
            <a:endParaRPr lang="ar-EG" sz="2400" b="1" dirty="0"/>
          </a:p>
          <a:p>
            <a:r>
              <a:rPr lang="en-US" b="1" dirty="0"/>
              <a:t>Challenge	                       </a:t>
            </a:r>
            <a:r>
              <a:rPr lang="ar-EG" b="1" dirty="0"/>
              <a:t>              </a:t>
            </a:r>
            <a:r>
              <a:rPr lang="en-US" b="1" dirty="0"/>
              <a:t>  Solution</a:t>
            </a:r>
            <a:endParaRPr lang="ar-EG" b="1" dirty="0"/>
          </a:p>
          <a:p>
            <a:endParaRPr lang="ar-EG" dirty="0"/>
          </a:p>
          <a:p>
            <a:r>
              <a:rPr lang="en-US" dirty="0"/>
              <a:t>Real-time performance	</a:t>
            </a:r>
            <a:r>
              <a:rPr lang="ar-EG" dirty="0"/>
              <a:t>                         </a:t>
            </a:r>
            <a:r>
              <a:rPr lang="en-US" dirty="0" err="1"/>
              <a:t>WebSockets</a:t>
            </a:r>
            <a:r>
              <a:rPr lang="en-US" dirty="0"/>
              <a:t> over HTTP</a:t>
            </a:r>
            <a:endParaRPr lang="ar-EG" dirty="0"/>
          </a:p>
          <a:p>
            <a:endParaRPr lang="ar-EG" dirty="0"/>
          </a:p>
          <a:p>
            <a:r>
              <a:rPr lang="en-US" dirty="0"/>
              <a:t>Image data transfer	</a:t>
            </a:r>
            <a:r>
              <a:rPr lang="ar-EG" dirty="0"/>
              <a:t>                         </a:t>
            </a:r>
            <a:r>
              <a:rPr lang="en-US" dirty="0"/>
              <a:t>JPEG + base64 encoding</a:t>
            </a:r>
            <a:endParaRPr lang="ar-EG" dirty="0"/>
          </a:p>
          <a:p>
            <a:endParaRPr lang="ar-EG" dirty="0"/>
          </a:p>
          <a:p>
            <a:r>
              <a:rPr lang="en-US" dirty="0"/>
              <a:t>Cross-platform access	</a:t>
            </a:r>
            <a:r>
              <a:rPr lang="ar-EG" dirty="0"/>
              <a:t>                         </a:t>
            </a:r>
            <a:r>
              <a:rPr lang="en-US" dirty="0"/>
              <a:t>CORS &amp; mobile support in </a:t>
            </a:r>
            <a:r>
              <a:rPr lang="en-US" dirty="0" err="1"/>
              <a:t>FastAPI</a:t>
            </a:r>
            <a:endParaRPr lang="ar-EG" dirty="0"/>
          </a:p>
          <a:p>
            <a:endParaRPr lang="ar-EG" dirty="0"/>
          </a:p>
          <a:p>
            <a:r>
              <a:rPr lang="en-US" dirty="0"/>
              <a:t>Testing without frontend	</a:t>
            </a:r>
            <a:r>
              <a:rPr lang="ar-EG" dirty="0"/>
              <a:t>                         </a:t>
            </a:r>
            <a:r>
              <a:rPr lang="en-US" dirty="0"/>
              <a:t>Python prototype client</a:t>
            </a:r>
          </a:p>
        </p:txBody>
      </p:sp>
    </p:spTree>
    <p:extLst>
      <p:ext uri="{BB962C8B-B14F-4D97-AF65-F5344CB8AC3E}">
        <p14:creationId xmlns:p14="http://schemas.microsoft.com/office/powerpoint/2010/main" val="8225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5AA6ED-97F0-825D-71BB-D4D461E7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279168"/>
            <a:ext cx="9808773" cy="1427585"/>
          </a:xfrm>
        </p:spPr>
        <p:txBody>
          <a:bodyPr/>
          <a:lstStyle/>
          <a:p>
            <a:r>
              <a:rPr lang="en-US" dirty="0"/>
              <a:t>App (Flutter)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592F51-55CE-19DC-B632-AD19560BA9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799E0-7FAB-19B3-EED1-AA2D1F9FCE3F}"/>
              </a:ext>
            </a:extLst>
          </p:cNvPr>
          <p:cNvSpPr txBox="1"/>
          <p:nvPr/>
        </p:nvSpPr>
        <p:spPr>
          <a:xfrm>
            <a:off x="6933599" y="1968560"/>
            <a:ext cx="476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 Why Flutter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627E8-7732-6CF5-414E-5A8D0693F6E4}"/>
              </a:ext>
            </a:extLst>
          </p:cNvPr>
          <p:cNvSpPr txBox="1"/>
          <p:nvPr/>
        </p:nvSpPr>
        <p:spPr>
          <a:xfrm>
            <a:off x="1381119" y="4262736"/>
            <a:ext cx="3828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3. Camera access &amp; usage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F3901-D921-18F7-21FF-FB6FBA4BE14F}"/>
              </a:ext>
            </a:extLst>
          </p:cNvPr>
          <p:cNvSpPr txBox="1"/>
          <p:nvPr/>
        </p:nvSpPr>
        <p:spPr>
          <a:xfrm>
            <a:off x="6933599" y="4262736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4. Data Transfer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E0DBC6-194B-1633-D6A8-E4C351AD35AA}"/>
              </a:ext>
            </a:extLst>
          </p:cNvPr>
          <p:cNvSpPr txBox="1"/>
          <p:nvPr/>
        </p:nvSpPr>
        <p:spPr>
          <a:xfrm>
            <a:off x="1381119" y="1968560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1. Application usage</a:t>
            </a:r>
          </a:p>
        </p:txBody>
      </p:sp>
    </p:spTree>
    <p:extLst>
      <p:ext uri="{BB962C8B-B14F-4D97-AF65-F5344CB8AC3E}">
        <p14:creationId xmlns:p14="http://schemas.microsoft.com/office/powerpoint/2010/main" val="22245466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8CD342-50C4-441F-B4A3-7D5ADB0571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AE0208-DBD5-43E1-AC6B-D2AD9623F0B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BDD27D0-5B6E-4A0E-95B2-BB37F9D8861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627</Words>
  <Application>Microsoft Office PowerPoint</Application>
  <PresentationFormat>Widescreen</PresentationFormat>
  <Paragraphs>111</Paragraphs>
  <Slides>15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Georgia</vt:lpstr>
      <vt:lpstr>Tisa Offc Serif Pro</vt:lpstr>
      <vt:lpstr>Univers Light</vt:lpstr>
      <vt:lpstr>Wingdings</vt:lpstr>
      <vt:lpstr>Custom</vt:lpstr>
      <vt:lpstr>Hand Gesture Translator</vt:lpstr>
      <vt:lpstr>Agenda</vt:lpstr>
      <vt:lpstr>The Problem</vt:lpstr>
      <vt:lpstr>The Solution</vt:lpstr>
      <vt:lpstr>Financial &amp; Stakeholders Analysis </vt:lpstr>
      <vt:lpstr>Technical view   (Server, App, Ai Model)</vt:lpstr>
      <vt:lpstr>Server (Fast API)</vt:lpstr>
      <vt:lpstr>Server (Fast API)</vt:lpstr>
      <vt:lpstr>App (Flutter)</vt:lpstr>
      <vt:lpstr>App (Flutter)</vt:lpstr>
      <vt:lpstr>Ai Model</vt:lpstr>
      <vt:lpstr>This is a Prototype for the Ai model using laptop camera </vt:lpstr>
      <vt:lpstr>Ai Model</vt:lpstr>
      <vt:lpstr>Future plans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عبدالرحمن محمد عزت رضوان</cp:lastModifiedBy>
  <cp:revision>5</cp:revision>
  <dcterms:created xsi:type="dcterms:W3CDTF">2025-05-03T10:54:33Z</dcterms:created>
  <dcterms:modified xsi:type="dcterms:W3CDTF">2025-05-03T18:30:02Z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